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95" r:id="rId4"/>
    <p:sldId id="260" r:id="rId5"/>
    <p:sldId id="257" r:id="rId6"/>
    <p:sldId id="258" r:id="rId7"/>
    <p:sldId id="259" r:id="rId8"/>
    <p:sldId id="261" r:id="rId9"/>
    <p:sldId id="262" r:id="rId10"/>
    <p:sldId id="263" r:id="rId11"/>
    <p:sldId id="264" r:id="rId12"/>
    <p:sldId id="265" r:id="rId13"/>
    <p:sldId id="266" r:id="rId14"/>
    <p:sldId id="267" r:id="rId15"/>
    <p:sldId id="268" r:id="rId16"/>
    <p:sldId id="272" r:id="rId17"/>
    <p:sldId id="269"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20"/>
  </p:normalViewPr>
  <p:slideViewPr>
    <p:cSldViewPr snapToGrid="0" snapToObjects="1">
      <p:cViewPr varScale="1">
        <p:scale>
          <a:sx n="92" d="100"/>
          <a:sy n="92" d="100"/>
        </p:scale>
        <p:origin x="10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33C091-147F-4446-A1C7-63F1B3B0B444}"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59135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3C091-147F-4446-A1C7-63F1B3B0B444}"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146296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3C091-147F-4446-A1C7-63F1B3B0B444}"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149654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3C091-147F-4446-A1C7-63F1B3B0B444}"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39389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33C091-147F-4446-A1C7-63F1B3B0B444}"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156649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33C091-147F-4446-A1C7-63F1B3B0B444}" type="datetimeFigureOut">
              <a:rPr lang="en-US" smtClean="0"/>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208822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33C091-147F-4446-A1C7-63F1B3B0B444}" type="datetimeFigureOut">
              <a:rPr lang="en-US" smtClean="0"/>
              <a:t>3/5/19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49734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33C091-147F-4446-A1C7-63F1B3B0B444}" type="datetimeFigureOut">
              <a:rPr lang="en-US" smtClean="0"/>
              <a:t>3/5/19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80206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3C091-147F-4446-A1C7-63F1B3B0B444}" type="datetimeFigureOut">
              <a:rPr lang="en-US" smtClean="0"/>
              <a:t>3/5/19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60439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3C091-147F-4446-A1C7-63F1B3B0B444}" type="datetimeFigureOut">
              <a:rPr lang="en-US" smtClean="0"/>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44504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3C091-147F-4446-A1C7-63F1B3B0B444}" type="datetimeFigureOut">
              <a:rPr lang="en-US" smtClean="0"/>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989A3-5B29-0443-8081-63E781771FBE}" type="slidenum">
              <a:rPr lang="en-US" smtClean="0"/>
              <a:t>‹#›</a:t>
            </a:fld>
            <a:endParaRPr lang="en-US"/>
          </a:p>
        </p:txBody>
      </p:sp>
    </p:spTree>
    <p:extLst>
      <p:ext uri="{BB962C8B-B14F-4D97-AF65-F5344CB8AC3E}">
        <p14:creationId xmlns:p14="http://schemas.microsoft.com/office/powerpoint/2010/main" val="220495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3C091-147F-4446-A1C7-63F1B3B0B444}" type="datetimeFigureOut">
              <a:rPr lang="en-US" smtClean="0"/>
              <a:t>3/5/19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989A3-5B29-0443-8081-63E781771FBE}" type="slidenum">
              <a:rPr lang="en-US" smtClean="0"/>
              <a:t>‹#›</a:t>
            </a:fld>
            <a:endParaRPr lang="en-US"/>
          </a:p>
        </p:txBody>
      </p:sp>
    </p:spTree>
    <p:extLst>
      <p:ext uri="{BB962C8B-B14F-4D97-AF65-F5344CB8AC3E}">
        <p14:creationId xmlns:p14="http://schemas.microsoft.com/office/powerpoint/2010/main" val="89189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691" y="2577090"/>
            <a:ext cx="11180618" cy="1052801"/>
          </a:xfrm>
        </p:spPr>
        <p:txBody>
          <a:bodyPr/>
          <a:lstStyle/>
          <a:p>
            <a:r>
              <a:rPr lang="en-US" dirty="0" smtClean="0"/>
              <a:t>Baltimore </a:t>
            </a:r>
            <a:r>
              <a:rPr lang="en-US" smtClean="0"/>
              <a:t>Next Steps Survey Data</a:t>
            </a:r>
            <a:endParaRPr lang="en-US"/>
          </a:p>
        </p:txBody>
      </p:sp>
      <p:sp>
        <p:nvSpPr>
          <p:cNvPr id="3" name="Subtitle 2"/>
          <p:cNvSpPr>
            <a:spLocks noGrp="1"/>
          </p:cNvSpPr>
          <p:nvPr>
            <p:ph type="subTitle" idx="1"/>
          </p:nvPr>
        </p:nvSpPr>
        <p:spPr>
          <a:xfrm>
            <a:off x="1524000" y="2854036"/>
            <a:ext cx="9144000" cy="2403764"/>
          </a:xfrm>
        </p:spPr>
        <p:txBody>
          <a:bodyPr>
            <a:noAutofit/>
          </a:bodyPr>
          <a:lstStyle/>
          <a:p>
            <a:endParaRPr lang="en-US" sz="1200" dirty="0"/>
          </a:p>
        </p:txBody>
      </p:sp>
    </p:spTree>
    <p:extLst>
      <p:ext uri="{BB962C8B-B14F-4D97-AF65-F5344CB8AC3E}">
        <p14:creationId xmlns:p14="http://schemas.microsoft.com/office/powerpoint/2010/main" val="1144703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817" y="240434"/>
            <a:ext cx="10515600" cy="1325563"/>
          </a:xfrm>
        </p:spPr>
        <p:txBody>
          <a:bodyPr>
            <a:noAutofit/>
          </a:bodyPr>
          <a:lstStyle/>
          <a:p>
            <a:r>
              <a:rPr lang="en-US" sz="3200" dirty="0"/>
              <a:t>How do you define success in terms of PRACTICE? What impact</a:t>
            </a:r>
            <a:br>
              <a:rPr lang="en-US" sz="3200" dirty="0"/>
            </a:br>
            <a:r>
              <a:rPr lang="en-US" sz="3200" dirty="0"/>
              <a:t>matters to you?</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5" y="1149928"/>
            <a:ext cx="8776144" cy="5762330"/>
          </a:xfrm>
        </p:spPr>
      </p:pic>
    </p:spTree>
    <p:extLst>
      <p:ext uri="{BB962C8B-B14F-4D97-AF65-F5344CB8AC3E}">
        <p14:creationId xmlns:p14="http://schemas.microsoft.com/office/powerpoint/2010/main" val="120777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88040" cy="2141537"/>
          </a:xfrm>
        </p:spPr>
        <p:txBody>
          <a:bodyPr>
            <a:noAutofit/>
          </a:bodyPr>
          <a:lstStyle/>
          <a:p>
            <a:r>
              <a:rPr lang="en-US" sz="2800" dirty="0" smtClean="0"/>
              <a:t>Are </a:t>
            </a:r>
            <a:r>
              <a:rPr lang="en-US" sz="2800" dirty="0"/>
              <a:t>you succeeding on your own terms? R</a:t>
            </a:r>
            <a:r>
              <a:rPr lang="en-US" sz="2800" dirty="0" smtClean="0"/>
              <a:t>ate </a:t>
            </a:r>
            <a:r>
              <a:rPr lang="en-US" sz="2800" dirty="0"/>
              <a:t>from 1 (</a:t>
            </a:r>
            <a:r>
              <a:rPr lang="en-US" sz="2800" dirty="0" smtClean="0"/>
              <a:t>I am </a:t>
            </a:r>
            <a:r>
              <a:rPr lang="en-US" sz="2800" dirty="0"/>
              <a:t>not having any impact or success that matters to me) to 10 (</a:t>
            </a:r>
            <a:r>
              <a:rPr lang="en-US" sz="2800" dirty="0" smtClean="0"/>
              <a:t>I consistently </a:t>
            </a:r>
            <a:r>
              <a:rPr lang="en-US" sz="2800" dirty="0"/>
              <a:t>achieve impact or success that matters to me</a:t>
            </a:r>
            <a:r>
              <a:rPr lang="en-US" sz="2800" dirty="0" smtClean="0"/>
              <a:t>).</a:t>
            </a:r>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210" y="1883208"/>
            <a:ext cx="9917579" cy="4351338"/>
          </a:xfrm>
        </p:spPr>
      </p:pic>
      <p:sp>
        <p:nvSpPr>
          <p:cNvPr id="5" name="TextBox 4"/>
          <p:cNvSpPr txBox="1"/>
          <p:nvPr/>
        </p:nvSpPr>
        <p:spPr>
          <a:xfrm>
            <a:off x="4413365" y="6234546"/>
            <a:ext cx="3837709" cy="584775"/>
          </a:xfrm>
          <a:prstGeom prst="rect">
            <a:avLst/>
          </a:prstGeom>
          <a:noFill/>
        </p:spPr>
        <p:txBody>
          <a:bodyPr wrap="square" rtlCol="0">
            <a:spAutoFit/>
          </a:bodyPr>
          <a:lstStyle/>
          <a:p>
            <a:r>
              <a:rPr lang="en-US" sz="3200" b="1" dirty="0" smtClean="0"/>
              <a:t>AVERAGE: 6.22</a:t>
            </a:r>
            <a:endParaRPr lang="en-US" sz="3200" dirty="0"/>
          </a:p>
        </p:txBody>
      </p:sp>
    </p:spTree>
    <p:extLst>
      <p:ext uri="{BB962C8B-B14F-4D97-AF65-F5344CB8AC3E}">
        <p14:creationId xmlns:p14="http://schemas.microsoft.com/office/powerpoint/2010/main" val="109201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 y="2249343"/>
            <a:ext cx="3719945" cy="1325563"/>
          </a:xfrm>
        </p:spPr>
        <p:txBody>
          <a:bodyPr>
            <a:noAutofit/>
          </a:bodyPr>
          <a:lstStyle/>
          <a:p>
            <a:r>
              <a:rPr lang="en-US" sz="3200" dirty="0"/>
              <a:t>What else would you like to do? Check your preference for each </a:t>
            </a:r>
            <a:r>
              <a:rPr lang="en-US" sz="3200" dirty="0" smtClean="0"/>
              <a:t>item.</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0520" y="0"/>
            <a:ext cx="7965225" cy="6913671"/>
          </a:xfrm>
        </p:spPr>
      </p:pic>
    </p:spTree>
    <p:extLst>
      <p:ext uri="{BB962C8B-B14F-4D97-AF65-F5344CB8AC3E}">
        <p14:creationId xmlns:p14="http://schemas.microsoft.com/office/powerpoint/2010/main" val="104680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Do you find the broader community of Baltimore artists </a:t>
            </a:r>
            <a:r>
              <a:rPr lang="en-US" sz="3200" dirty="0" smtClean="0"/>
              <a:t>supportive and </a:t>
            </a:r>
            <a:r>
              <a:rPr lang="en-US" sz="3200" dirty="0"/>
              <a:t>welcoming? </a:t>
            </a:r>
            <a:r>
              <a:rPr lang="en-US" sz="3200" dirty="0" smtClean="0"/>
              <a:t>Rate from </a:t>
            </a:r>
            <a:r>
              <a:rPr lang="en-US" sz="3200" dirty="0"/>
              <a:t>1 (Entirely Unsupportive) to </a:t>
            </a:r>
            <a:r>
              <a:rPr lang="en-US" sz="3200" dirty="0" smtClean="0"/>
              <a:t>10 (Entirely </a:t>
            </a:r>
            <a:r>
              <a:rPr lang="en-US" sz="3200" dirty="0"/>
              <a:t>Supportive).</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350" y="1835944"/>
            <a:ext cx="9385300" cy="4330700"/>
          </a:xfrm>
        </p:spPr>
      </p:pic>
      <p:sp>
        <p:nvSpPr>
          <p:cNvPr id="5" name="TextBox 4"/>
          <p:cNvSpPr txBox="1"/>
          <p:nvPr/>
        </p:nvSpPr>
        <p:spPr>
          <a:xfrm>
            <a:off x="4336473" y="6166644"/>
            <a:ext cx="2872514" cy="584775"/>
          </a:xfrm>
          <a:prstGeom prst="rect">
            <a:avLst/>
          </a:prstGeom>
          <a:noFill/>
        </p:spPr>
        <p:txBody>
          <a:bodyPr wrap="square" rtlCol="0">
            <a:spAutoFit/>
          </a:bodyPr>
          <a:lstStyle/>
          <a:p>
            <a:r>
              <a:rPr lang="en-US" sz="3200" b="1" dirty="0" smtClean="0"/>
              <a:t>Average: 6.47</a:t>
            </a:r>
            <a:endParaRPr lang="en-US" sz="3200" b="1" dirty="0"/>
          </a:p>
        </p:txBody>
      </p:sp>
    </p:spTree>
    <p:extLst>
      <p:ext uri="{BB962C8B-B14F-4D97-AF65-F5344CB8AC3E}">
        <p14:creationId xmlns:p14="http://schemas.microsoft.com/office/powerpoint/2010/main" val="138206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Overall, do you find Baltimore arts organizations supportive </a:t>
            </a:r>
            <a:r>
              <a:rPr lang="en-US" sz="3200" dirty="0" smtClean="0"/>
              <a:t>and welcoming</a:t>
            </a:r>
            <a:r>
              <a:rPr lang="en-US" sz="3200" dirty="0"/>
              <a:t>? </a:t>
            </a:r>
            <a:r>
              <a:rPr lang="en-US" sz="3200" dirty="0" smtClean="0"/>
              <a:t>Rate from </a:t>
            </a:r>
            <a:r>
              <a:rPr lang="en-US" sz="3200" dirty="0"/>
              <a:t>1 (Entirely Unsupportive) to </a:t>
            </a:r>
            <a:r>
              <a:rPr lang="en-US" sz="3200" dirty="0" smtClean="0"/>
              <a:t>10 (Entirely </a:t>
            </a:r>
            <a:r>
              <a:rPr lang="en-US" sz="3200" dirty="0"/>
              <a:t>Supportive).</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880" y="1825625"/>
            <a:ext cx="9610240" cy="4351338"/>
          </a:xfrm>
        </p:spPr>
      </p:pic>
      <p:sp>
        <p:nvSpPr>
          <p:cNvPr id="5" name="TextBox 4"/>
          <p:cNvSpPr txBox="1"/>
          <p:nvPr/>
        </p:nvSpPr>
        <p:spPr>
          <a:xfrm>
            <a:off x="4142508" y="6176963"/>
            <a:ext cx="2951018" cy="584775"/>
          </a:xfrm>
          <a:prstGeom prst="rect">
            <a:avLst/>
          </a:prstGeom>
          <a:noFill/>
        </p:spPr>
        <p:txBody>
          <a:bodyPr wrap="square" rtlCol="0">
            <a:spAutoFit/>
          </a:bodyPr>
          <a:lstStyle/>
          <a:p>
            <a:r>
              <a:rPr lang="en-US" sz="3200" b="1" dirty="0" smtClean="0"/>
              <a:t>Average: 6.18</a:t>
            </a:r>
            <a:endParaRPr lang="en-US" sz="3200" b="1" dirty="0"/>
          </a:p>
        </p:txBody>
      </p:sp>
    </p:spTree>
    <p:extLst>
      <p:ext uri="{BB962C8B-B14F-4D97-AF65-F5344CB8AC3E}">
        <p14:creationId xmlns:p14="http://schemas.microsoft.com/office/powerpoint/2010/main" val="123351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Do you feel optimistic about your future as an artist in the </a:t>
            </a:r>
            <a:r>
              <a:rPr lang="en-US" sz="3200" dirty="0" smtClean="0"/>
              <a:t>Baltimore region? Rate from </a:t>
            </a:r>
            <a:r>
              <a:rPr lang="en-US" sz="3200" dirty="0"/>
              <a:t>1 (Completely Pessimistic) to </a:t>
            </a:r>
            <a:r>
              <a:rPr lang="en-US" sz="3200" dirty="0" smtClean="0"/>
              <a:t>10 (Completely </a:t>
            </a:r>
            <a:r>
              <a:rPr lang="en-US" sz="3200" dirty="0"/>
              <a:t>Optimistic).</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068" y="1825625"/>
            <a:ext cx="9213864" cy="4351338"/>
          </a:xfrm>
        </p:spPr>
      </p:pic>
      <p:sp>
        <p:nvSpPr>
          <p:cNvPr id="5" name="TextBox 4"/>
          <p:cNvSpPr txBox="1"/>
          <p:nvPr/>
        </p:nvSpPr>
        <p:spPr>
          <a:xfrm>
            <a:off x="4017818" y="6176963"/>
            <a:ext cx="3435927" cy="584775"/>
          </a:xfrm>
          <a:prstGeom prst="rect">
            <a:avLst/>
          </a:prstGeom>
          <a:noFill/>
        </p:spPr>
        <p:txBody>
          <a:bodyPr wrap="square" rtlCol="0">
            <a:spAutoFit/>
          </a:bodyPr>
          <a:lstStyle/>
          <a:p>
            <a:r>
              <a:rPr lang="en-US" sz="3200" b="1" dirty="0" smtClean="0"/>
              <a:t>Average: 6.41</a:t>
            </a:r>
            <a:endParaRPr lang="en-US" sz="3200" b="1" dirty="0"/>
          </a:p>
        </p:txBody>
      </p:sp>
    </p:spTree>
    <p:extLst>
      <p:ext uri="{BB962C8B-B14F-4D97-AF65-F5344CB8AC3E}">
        <p14:creationId xmlns:p14="http://schemas.microsoft.com/office/powerpoint/2010/main" val="202275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2498726"/>
            <a:ext cx="3574473" cy="1325563"/>
          </a:xfrm>
        </p:spPr>
        <p:txBody>
          <a:bodyPr>
            <a:normAutofit fontScale="90000"/>
          </a:bodyPr>
          <a:lstStyle/>
          <a:p>
            <a:r>
              <a:rPr lang="en-US" sz="3200" dirty="0"/>
              <a:t>How often do you share your work beyond Baltimore?</a:t>
            </a:r>
            <a:br>
              <a:rPr lang="en-US" sz="3200" dirty="0"/>
            </a:b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6145" y="96148"/>
            <a:ext cx="8395855" cy="6761852"/>
          </a:xfrm>
        </p:spPr>
      </p:pic>
    </p:spTree>
    <p:extLst>
      <p:ext uri="{BB962C8B-B14F-4D97-AF65-F5344CB8AC3E}">
        <p14:creationId xmlns:p14="http://schemas.microsoft.com/office/powerpoint/2010/main" val="208303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 y="1440873"/>
            <a:ext cx="4274128" cy="3256252"/>
          </a:xfrm>
        </p:spPr>
        <p:txBody>
          <a:bodyPr>
            <a:noAutofit/>
          </a:bodyPr>
          <a:lstStyle/>
          <a:p>
            <a:r>
              <a:rPr lang="en-US" sz="3200" dirty="0"/>
              <a:t>What skills do you want to learn or strengthen? R</a:t>
            </a:r>
            <a:r>
              <a:rPr lang="en-US" sz="3200" dirty="0" smtClean="0"/>
              <a:t>ate </a:t>
            </a:r>
            <a:r>
              <a:rPr lang="en-US" sz="3200" dirty="0"/>
              <a:t>each </a:t>
            </a:r>
            <a:r>
              <a:rPr lang="en-US" sz="3200" dirty="0" smtClean="0"/>
              <a:t>of the </a:t>
            </a:r>
            <a:r>
              <a:rPr lang="en-US" sz="3200" dirty="0"/>
              <a:t>following from 1 (No Interest) to 5 (Urgent Interest).</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2711" y="152400"/>
            <a:ext cx="7041475" cy="6806387"/>
          </a:xfrm>
        </p:spPr>
      </p:pic>
    </p:spTree>
    <p:extLst>
      <p:ext uri="{BB962C8B-B14F-4D97-AF65-F5344CB8AC3E}">
        <p14:creationId xmlns:p14="http://schemas.microsoft.com/office/powerpoint/2010/main" val="21365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8564"/>
            <a:ext cx="3169851" cy="1325563"/>
          </a:xfrm>
        </p:spPr>
        <p:txBody>
          <a:bodyPr>
            <a:noAutofit/>
          </a:bodyPr>
          <a:lstStyle/>
          <a:p>
            <a:r>
              <a:rPr lang="en-US" sz="3200" dirty="0"/>
              <a:t>Who do you want to add to your network, your circle of </a:t>
            </a:r>
            <a:r>
              <a:rPr lang="en-US" sz="3200" dirty="0" smtClean="0"/>
              <a:t>support? Check </a:t>
            </a:r>
            <a:r>
              <a:rPr lang="en-US" sz="3200" dirty="0"/>
              <a:t>all that apply.</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851" y="124692"/>
            <a:ext cx="9055908" cy="6733308"/>
          </a:xfrm>
        </p:spPr>
      </p:pic>
    </p:spTree>
    <p:extLst>
      <p:ext uri="{BB962C8B-B14F-4D97-AF65-F5344CB8AC3E}">
        <p14:creationId xmlns:p14="http://schemas.microsoft.com/office/powerpoint/2010/main" val="33348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94" y="2920270"/>
            <a:ext cx="5398633" cy="1325563"/>
          </a:xfrm>
        </p:spPr>
        <p:txBody>
          <a:bodyPr>
            <a:noAutofit/>
          </a:bodyPr>
          <a:lstStyle/>
          <a:p>
            <a:r>
              <a:rPr lang="en-US" sz="3200" dirty="0"/>
              <a:t>“I could have more impact and deepen my work if I had </a:t>
            </a:r>
            <a:r>
              <a:rPr lang="en-US" sz="3200" dirty="0" smtClean="0"/>
              <a:t>_________.” A </a:t>
            </a:r>
            <a:r>
              <a:rPr lang="en-US" sz="3200" dirty="0"/>
              <a:t>huge pile of money? Yes, we </a:t>
            </a:r>
            <a:r>
              <a:rPr lang="en-US" sz="3200" dirty="0" smtClean="0"/>
              <a:t>agree.</a:t>
            </a:r>
            <a:br>
              <a:rPr lang="en-US" sz="3200" dirty="0" smtClean="0"/>
            </a:br>
            <a:r>
              <a:rPr lang="en-US" sz="3200" dirty="0" smtClean="0"/>
              <a:t>What </a:t>
            </a:r>
            <a:r>
              <a:rPr lang="en-US" sz="3200" dirty="0"/>
              <a:t>else</a:t>
            </a:r>
            <a:r>
              <a:rPr lang="en-US" sz="3200" dirty="0" smtClean="0"/>
              <a:t>? Choose </a:t>
            </a:r>
            <a:r>
              <a:rPr lang="en-US" sz="3200" dirty="0"/>
              <a:t>3 </a:t>
            </a:r>
            <a:r>
              <a:rPr lang="en-US" sz="3200" dirty="0" smtClean="0"/>
              <a:t>items that </a:t>
            </a:r>
            <a:r>
              <a:rPr lang="en-US" sz="3200" dirty="0"/>
              <a:t>would have the biggest impact.</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7637" y="124690"/>
            <a:ext cx="6374363" cy="6733309"/>
          </a:xfrm>
        </p:spPr>
      </p:pic>
    </p:spTree>
    <p:extLst>
      <p:ext uri="{BB962C8B-B14F-4D97-AF65-F5344CB8AC3E}">
        <p14:creationId xmlns:p14="http://schemas.microsoft.com/office/powerpoint/2010/main" val="205177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Background</a:t>
            </a:r>
            <a:endParaRPr lang="en-US" sz="6000" dirty="0"/>
          </a:p>
        </p:txBody>
      </p:sp>
      <p:sp>
        <p:nvSpPr>
          <p:cNvPr id="3" name="Content Placeholder 2"/>
          <p:cNvSpPr>
            <a:spLocks noGrp="1"/>
          </p:cNvSpPr>
          <p:nvPr>
            <p:ph idx="1"/>
          </p:nvPr>
        </p:nvSpPr>
        <p:spPr>
          <a:xfrm>
            <a:off x="457201" y="1825625"/>
            <a:ext cx="11305308" cy="4866120"/>
          </a:xfrm>
        </p:spPr>
        <p:txBody>
          <a:bodyPr>
            <a:normAutofit fontScale="85000" lnSpcReduction="20000"/>
          </a:bodyPr>
          <a:lstStyle/>
          <a:p>
            <a:pPr marL="0" lvl="0" indent="0">
              <a:lnSpc>
                <a:spcPct val="100000"/>
              </a:lnSpc>
              <a:spcBef>
                <a:spcPts val="0"/>
              </a:spcBef>
              <a:buNone/>
            </a:pPr>
            <a:r>
              <a:rPr lang="en-US" dirty="0"/>
              <a:t>Since 2011, Artists U/Baltimore has offered workshops and conversations on building a sustainable artistic life. We wanted to look beyond our specific programs to the broader artist community. In this project Next Steps we worked to build a grounded inclusive strategic conversation about professional </a:t>
            </a:r>
            <a:r>
              <a:rPr lang="en-US" dirty="0" smtClean="0"/>
              <a:t>development.</a:t>
            </a:r>
          </a:p>
          <a:p>
            <a:pPr marL="0" lvl="0" indent="0">
              <a:lnSpc>
                <a:spcPct val="100000"/>
              </a:lnSpc>
              <a:spcBef>
                <a:spcPts val="0"/>
              </a:spcBef>
              <a:buNone/>
            </a:pPr>
            <a:endParaRPr lang="en-US" dirty="0"/>
          </a:p>
          <a:p>
            <a:pPr marL="514350" lvl="0" indent="-514350">
              <a:lnSpc>
                <a:spcPct val="100000"/>
              </a:lnSpc>
              <a:spcBef>
                <a:spcPts val="0"/>
              </a:spcBef>
              <a:buAutoNum type="arabicParenR"/>
            </a:pPr>
            <a:r>
              <a:rPr lang="en-US" dirty="0" smtClean="0"/>
              <a:t>We </a:t>
            </a:r>
            <a:r>
              <a:rPr lang="en-US" dirty="0"/>
              <a:t>brought together artists and organizations focused on professional development for a series of four roundtable </a:t>
            </a:r>
            <a:r>
              <a:rPr lang="en-US" dirty="0" smtClean="0"/>
              <a:t>conversations.</a:t>
            </a:r>
          </a:p>
          <a:p>
            <a:pPr marL="514350" lvl="0" indent="-514350">
              <a:lnSpc>
                <a:spcPct val="100000"/>
              </a:lnSpc>
              <a:spcBef>
                <a:spcPts val="0"/>
              </a:spcBef>
              <a:buAutoNum type="arabicParenR"/>
            </a:pPr>
            <a:endParaRPr lang="en-US" dirty="0" smtClean="0"/>
          </a:p>
          <a:p>
            <a:pPr marL="514350" lvl="0" indent="-514350">
              <a:lnSpc>
                <a:spcPct val="100000"/>
              </a:lnSpc>
              <a:spcBef>
                <a:spcPts val="0"/>
              </a:spcBef>
              <a:buAutoNum type="arabicParenR"/>
            </a:pPr>
            <a:r>
              <a:rPr lang="en-US" dirty="0" smtClean="0"/>
              <a:t>We </a:t>
            </a:r>
            <a:r>
              <a:rPr lang="en-US" dirty="0"/>
              <a:t>surveyed 400 Baltimore artists about artistic practice survival strategies challenges both professional and personal and definitions of </a:t>
            </a:r>
            <a:r>
              <a:rPr lang="en-US" dirty="0" smtClean="0"/>
              <a:t>success.</a:t>
            </a:r>
          </a:p>
          <a:p>
            <a:pPr marL="514350" lvl="0" indent="-514350">
              <a:lnSpc>
                <a:spcPct val="100000"/>
              </a:lnSpc>
              <a:spcBef>
                <a:spcPts val="0"/>
              </a:spcBef>
              <a:buAutoNum type="arabicParenR"/>
            </a:pPr>
            <a:endParaRPr lang="en-US" dirty="0" smtClean="0"/>
          </a:p>
          <a:p>
            <a:pPr marL="514350" lvl="0" indent="-514350">
              <a:lnSpc>
                <a:spcPct val="100000"/>
              </a:lnSpc>
              <a:spcBef>
                <a:spcPts val="0"/>
              </a:spcBef>
              <a:buAutoNum type="arabicParenR"/>
            </a:pPr>
            <a:r>
              <a:rPr lang="en-US" dirty="0" smtClean="0"/>
              <a:t>We </a:t>
            </a:r>
            <a:r>
              <a:rPr lang="en-US" dirty="0"/>
              <a:t>hosted a focus group with fourteen artists to dig more deeply into issues raised by our survey </a:t>
            </a:r>
            <a:r>
              <a:rPr lang="en-US" dirty="0" smtClean="0"/>
              <a:t>data.</a:t>
            </a:r>
          </a:p>
          <a:p>
            <a:pPr marL="514350" lvl="0" indent="-514350">
              <a:lnSpc>
                <a:spcPct val="100000"/>
              </a:lnSpc>
              <a:spcBef>
                <a:spcPts val="0"/>
              </a:spcBef>
              <a:buAutoNum type="arabicParenR"/>
            </a:pPr>
            <a:endParaRPr lang="en-US" dirty="0" smtClean="0"/>
          </a:p>
          <a:p>
            <a:pPr marL="514350" lvl="0" indent="-514350">
              <a:lnSpc>
                <a:spcPct val="100000"/>
              </a:lnSpc>
              <a:spcBef>
                <a:spcPts val="0"/>
              </a:spcBef>
              <a:buAutoNum type="arabicParenR"/>
            </a:pPr>
            <a:r>
              <a:rPr lang="en-US" dirty="0" smtClean="0"/>
              <a:t>We </a:t>
            </a:r>
            <a:r>
              <a:rPr lang="en-US" dirty="0"/>
              <a:t>partnered with Dr. Brea Heidelberg arts researcher and professor at Drexel University to analyze the survey and focus group responses.</a:t>
            </a:r>
          </a:p>
        </p:txBody>
      </p:sp>
    </p:spTree>
    <p:extLst>
      <p:ext uri="{BB962C8B-B14F-4D97-AF65-F5344CB8AC3E}">
        <p14:creationId xmlns:p14="http://schemas.microsoft.com/office/powerpoint/2010/main" val="1770512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17" y="2588346"/>
            <a:ext cx="4856018" cy="1325563"/>
          </a:xfrm>
        </p:spPr>
        <p:txBody>
          <a:bodyPr>
            <a:normAutofit fontScale="90000"/>
          </a:bodyPr>
          <a:lstStyle/>
          <a:p>
            <a:r>
              <a:rPr lang="en-US" sz="3200" dirty="0"/>
              <a:t>What is the highest level of education you have received</a:t>
            </a:r>
            <a:r>
              <a:rPr lang="en-US" sz="3200" dirty="0" smtClean="0"/>
              <a: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035" y="0"/>
            <a:ext cx="7002965" cy="6858000"/>
          </a:xfrm>
        </p:spPr>
      </p:pic>
    </p:spTree>
    <p:extLst>
      <p:ext uri="{BB962C8B-B14F-4D97-AF65-F5344CB8AC3E}">
        <p14:creationId xmlns:p14="http://schemas.microsoft.com/office/powerpoint/2010/main" val="1190434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110835"/>
            <a:ext cx="10681855" cy="1136072"/>
          </a:xfrm>
        </p:spPr>
        <p:txBody>
          <a:bodyPr>
            <a:noAutofit/>
          </a:bodyPr>
          <a:lstStyle/>
          <a:p>
            <a:r>
              <a:rPr lang="en-US" sz="3200" dirty="0"/>
              <a:t>Are </a:t>
            </a:r>
            <a:r>
              <a:rPr lang="en-US" sz="3200" dirty="0" smtClean="0"/>
              <a:t>you </a:t>
            </a:r>
            <a:r>
              <a:rPr lang="en-US" sz="3200" dirty="0"/>
              <a:t>living with a physical or cognitive challenge </a:t>
            </a:r>
            <a:r>
              <a:rPr lang="en-US" sz="3200" dirty="0" smtClean="0"/>
              <a:t>/ disability?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526" y="746054"/>
            <a:ext cx="7913295" cy="3406386"/>
          </a:xfrm>
        </p:spPr>
      </p:pic>
      <p:sp>
        <p:nvSpPr>
          <p:cNvPr id="5" name="TextBox 4"/>
          <p:cNvSpPr txBox="1"/>
          <p:nvPr/>
        </p:nvSpPr>
        <p:spPr>
          <a:xfrm>
            <a:off x="304800" y="4152440"/>
            <a:ext cx="11457710" cy="2554545"/>
          </a:xfrm>
          <a:prstGeom prst="rect">
            <a:avLst/>
          </a:prstGeom>
          <a:noFill/>
        </p:spPr>
        <p:txBody>
          <a:bodyPr wrap="square" rtlCol="0">
            <a:spAutoFit/>
          </a:bodyPr>
          <a:lstStyle/>
          <a:p>
            <a:r>
              <a:rPr lang="en-US" sz="3200" dirty="0">
                <a:latin typeface="+mj-lt"/>
              </a:rPr>
              <a:t>If you answered </a:t>
            </a:r>
            <a:r>
              <a:rPr lang="en-US" sz="3200" dirty="0" smtClean="0">
                <a:latin typeface="+mj-lt"/>
              </a:rPr>
              <a:t>Yes, </a:t>
            </a:r>
            <a:r>
              <a:rPr lang="en-US" sz="3200" dirty="0">
                <a:latin typeface="+mj-lt"/>
              </a:rPr>
              <a:t>on a scale of 1 to </a:t>
            </a:r>
            <a:r>
              <a:rPr lang="en-US" sz="3200" dirty="0" smtClean="0">
                <a:latin typeface="+mj-lt"/>
              </a:rPr>
              <a:t>10, how </a:t>
            </a:r>
            <a:r>
              <a:rPr lang="en-US" sz="3200" dirty="0">
                <a:latin typeface="+mj-lt"/>
              </a:rPr>
              <a:t>would you rate the overall accessibility of the Baltimore art scene?</a:t>
            </a:r>
          </a:p>
          <a:p>
            <a:r>
              <a:rPr lang="en-US" sz="3200" dirty="0">
                <a:latin typeface="+mj-lt"/>
              </a:rPr>
              <a:t>R</a:t>
            </a:r>
            <a:r>
              <a:rPr lang="en-US" sz="3200" dirty="0" smtClean="0">
                <a:latin typeface="+mj-lt"/>
              </a:rPr>
              <a:t>ate </a:t>
            </a:r>
            <a:r>
              <a:rPr lang="en-US" sz="3200" dirty="0">
                <a:latin typeface="+mj-lt"/>
              </a:rPr>
              <a:t>from 1 (Not at all accessible</a:t>
            </a:r>
            <a:r>
              <a:rPr lang="en-US" sz="3200" dirty="0" smtClean="0">
                <a:latin typeface="+mj-lt"/>
              </a:rPr>
              <a:t>) </a:t>
            </a:r>
            <a:r>
              <a:rPr lang="en-US" sz="3200" dirty="0">
                <a:latin typeface="+mj-lt"/>
              </a:rPr>
              <a:t>to 10 ( </a:t>
            </a:r>
            <a:r>
              <a:rPr lang="en-US" sz="3200" dirty="0" smtClean="0">
                <a:latin typeface="+mj-lt"/>
              </a:rPr>
              <a:t>Very accessible</a:t>
            </a:r>
            <a:r>
              <a:rPr lang="en-US" sz="3200" dirty="0">
                <a:latin typeface="+mj-lt"/>
              </a:rPr>
              <a:t>).</a:t>
            </a:r>
          </a:p>
          <a:p>
            <a:endParaRPr lang="en-US" sz="3200" dirty="0" smtClean="0">
              <a:latin typeface="+mj-lt"/>
            </a:endParaRPr>
          </a:p>
          <a:p>
            <a:pPr algn="ctr"/>
            <a:r>
              <a:rPr lang="en-US" sz="3200" b="1" dirty="0" smtClean="0">
                <a:latin typeface="+mj-lt"/>
              </a:rPr>
              <a:t>AVERAGE RATING: 4.63</a:t>
            </a:r>
            <a:endParaRPr lang="en-US" sz="3200" b="1" dirty="0">
              <a:latin typeface="+mj-lt"/>
            </a:endParaRPr>
          </a:p>
        </p:txBody>
      </p:sp>
    </p:spTree>
    <p:extLst>
      <p:ext uri="{BB962C8B-B14F-4D97-AF65-F5344CB8AC3E}">
        <p14:creationId xmlns:p14="http://schemas.microsoft.com/office/powerpoint/2010/main" val="168234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79" y="0"/>
            <a:ext cx="10515600" cy="1325563"/>
          </a:xfrm>
        </p:spPr>
        <p:txBody>
          <a:bodyPr>
            <a:normAutofit/>
          </a:bodyPr>
          <a:lstStyle/>
          <a:p>
            <a:r>
              <a:rPr lang="en-US" sz="3200" dirty="0"/>
              <a:t>How many years have you called the Baltimore region home</a:t>
            </a:r>
            <a:r>
              <a:rPr lang="en-US" sz="3200" dirty="0" smtClean="0"/>
              <a: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109" y="1325564"/>
            <a:ext cx="8329165" cy="5532436"/>
          </a:xfrm>
        </p:spPr>
      </p:pic>
    </p:spTree>
    <p:extLst>
      <p:ext uri="{BB962C8B-B14F-4D97-AF65-F5344CB8AC3E}">
        <p14:creationId xmlns:p14="http://schemas.microsoft.com/office/powerpoint/2010/main" val="144497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 you make a living? Please include both artistic work </a:t>
            </a:r>
            <a:r>
              <a:rPr lang="en-US" sz="3200" dirty="0" smtClean="0"/>
              <a:t>and </a:t>
            </a:r>
            <a:r>
              <a:rPr lang="en-US" sz="3200" dirty="0"/>
              <a:t>w</a:t>
            </a:r>
            <a:r>
              <a:rPr lang="en-US" sz="3200" dirty="0" smtClean="0"/>
              <a:t>ork </a:t>
            </a:r>
            <a:r>
              <a:rPr lang="en-US" sz="3200" dirty="0"/>
              <a:t>not related to your art. Check all </a:t>
            </a:r>
            <a:r>
              <a:rPr lang="en-US" sz="3200" dirty="0" smtClean="0"/>
              <a:t>that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204" y="1690687"/>
            <a:ext cx="5018298" cy="489022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754" y="1582944"/>
            <a:ext cx="5075046" cy="4978608"/>
          </a:xfrm>
          <a:prstGeom prst="rect">
            <a:avLst/>
          </a:prstGeom>
        </p:spPr>
      </p:pic>
    </p:spTree>
    <p:extLst>
      <p:ext uri="{BB962C8B-B14F-4D97-AF65-F5344CB8AC3E}">
        <p14:creationId xmlns:p14="http://schemas.microsoft.com/office/powerpoint/2010/main" val="1056940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365125"/>
            <a:ext cx="11540835" cy="1325563"/>
          </a:xfrm>
        </p:spPr>
        <p:txBody>
          <a:bodyPr>
            <a:noAutofit/>
          </a:bodyPr>
          <a:lstStyle/>
          <a:p>
            <a:r>
              <a:rPr lang="en-US" sz="3200" dirty="0"/>
              <a:t>Not including teaching art, about how much of your annual </a:t>
            </a:r>
            <a:r>
              <a:rPr lang="en-US" sz="3200" dirty="0" smtClean="0"/>
              <a:t>individual income </a:t>
            </a:r>
            <a:r>
              <a:rPr lang="en-US" sz="3200" dirty="0"/>
              <a:t>do you make from your artistic </a:t>
            </a:r>
            <a:r>
              <a:rPr lang="en-US" sz="3200" dirty="0" smtClean="0"/>
              <a:t>practice </a:t>
            </a:r>
            <a:r>
              <a:rPr lang="en-US" sz="3200" dirty="0"/>
              <a:t>(including selling </a:t>
            </a:r>
            <a:r>
              <a:rPr lang="en-US" sz="3200" dirty="0" smtClean="0"/>
              <a:t>work, commissions</a:t>
            </a:r>
            <a:r>
              <a:rPr lang="en-US" sz="3200" dirty="0"/>
              <a:t>, grants and fellowships, touring, royalties)?</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141" y="1690688"/>
            <a:ext cx="8381532" cy="5257233"/>
          </a:xfrm>
        </p:spPr>
      </p:pic>
    </p:spTree>
    <p:extLst>
      <p:ext uri="{BB962C8B-B14F-4D97-AF65-F5344CB8AC3E}">
        <p14:creationId xmlns:p14="http://schemas.microsoft.com/office/powerpoint/2010/main" val="7078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52" y="115311"/>
            <a:ext cx="10515600" cy="1325563"/>
          </a:xfrm>
        </p:spPr>
        <p:txBody>
          <a:bodyPr>
            <a:noAutofit/>
          </a:bodyPr>
          <a:lstStyle/>
          <a:p>
            <a:r>
              <a:rPr lang="en-US" sz="3200" dirty="0"/>
              <a:t>About how much of your annual individual income do you make </a:t>
            </a:r>
            <a:r>
              <a:rPr lang="en-US" sz="3200" dirty="0" smtClean="0"/>
              <a:t>from teaching </a:t>
            </a:r>
            <a:r>
              <a:rPr lang="en-US" sz="3200"/>
              <a:t>art</a:t>
            </a:r>
            <a:r>
              <a:rPr lang="en-US" sz="3200" smtClean="0"/>
              <a: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480" y="1233055"/>
            <a:ext cx="7991169" cy="5622407"/>
          </a:xfrm>
        </p:spPr>
      </p:pic>
    </p:spTree>
    <p:extLst>
      <p:ext uri="{BB962C8B-B14F-4D97-AF65-F5344CB8AC3E}">
        <p14:creationId xmlns:p14="http://schemas.microsoft.com/office/powerpoint/2010/main" val="1284258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Many artists seek out ways to live and work affordably, using</a:t>
            </a:r>
            <a:br>
              <a:rPr lang="en-US" sz="3200" dirty="0"/>
            </a:br>
            <a:r>
              <a:rPr lang="en-US" sz="3200" dirty="0"/>
              <a:t>community, barter, and trade. Which of the following have you done in </a:t>
            </a:r>
            <a:r>
              <a:rPr lang="en-US" sz="3200" dirty="0" smtClean="0"/>
              <a:t>the past </a:t>
            </a:r>
            <a:r>
              <a:rPr lang="en-US" sz="3200" dirty="0"/>
              <a:t>year? Check all that apply.</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49411"/>
            <a:ext cx="4194949" cy="525845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332" y="1549411"/>
            <a:ext cx="4692285" cy="5316437"/>
          </a:xfrm>
          <a:prstGeom prst="rect">
            <a:avLst/>
          </a:prstGeom>
        </p:spPr>
      </p:pic>
    </p:spTree>
    <p:extLst>
      <p:ext uri="{BB962C8B-B14F-4D97-AF65-F5344CB8AC3E}">
        <p14:creationId xmlns:p14="http://schemas.microsoft.com/office/powerpoint/2010/main" val="51423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9" y="337415"/>
            <a:ext cx="11132127" cy="6049530"/>
          </a:xfrm>
        </p:spPr>
        <p:txBody>
          <a:bodyPr anchor="t">
            <a:noAutofit/>
          </a:bodyPr>
          <a:lstStyle/>
          <a:p>
            <a:r>
              <a:rPr lang="en-US" sz="3200" dirty="0"/>
              <a:t>In the past year, about how many hours per week did you </a:t>
            </a:r>
            <a:r>
              <a:rPr lang="en-US" sz="3200" dirty="0" smtClean="0"/>
              <a:t>spend making </a:t>
            </a:r>
            <a:r>
              <a:rPr lang="en-US" sz="3200" dirty="0"/>
              <a:t>art</a:t>
            </a:r>
            <a:r>
              <a:rPr lang="en-US" sz="3200" dirty="0" smtClean="0"/>
              <a:t>?    							</a:t>
            </a:r>
            <a:r>
              <a:rPr lang="en-US" sz="3200" b="1" dirty="0" smtClean="0"/>
              <a:t>AVERAGE: 16.6</a:t>
            </a:r>
            <a:br>
              <a:rPr lang="en-US" sz="3200" b="1" dirty="0" smtClean="0"/>
            </a:br>
            <a:r>
              <a:rPr lang="en-US" sz="3200" b="1" dirty="0"/>
              <a:t/>
            </a:r>
            <a:br>
              <a:rPr lang="en-US" sz="3200" b="1" dirty="0"/>
            </a:br>
            <a:r>
              <a:rPr lang="en-US" sz="3200" dirty="0" smtClean="0"/>
              <a:t>In </a:t>
            </a:r>
            <a:r>
              <a:rPr lang="en-US" sz="3200" dirty="0"/>
              <a:t>the past year, about how many hours per week did you </a:t>
            </a:r>
            <a:r>
              <a:rPr lang="en-US" sz="3200" dirty="0" smtClean="0"/>
              <a:t>spend working </a:t>
            </a:r>
            <a:r>
              <a:rPr lang="en-US" sz="3200" dirty="0"/>
              <a:t>on the business work of your art life (promoting your work, </a:t>
            </a:r>
            <a:r>
              <a:rPr lang="en-US" sz="3200" dirty="0" smtClean="0"/>
              <a:t>writing grants</a:t>
            </a:r>
            <a:r>
              <a:rPr lang="en-US" sz="3200" dirty="0"/>
              <a:t>, getting gigs, </a:t>
            </a:r>
            <a:r>
              <a:rPr lang="en-US" sz="3200" dirty="0" err="1"/>
              <a:t>etc</a:t>
            </a:r>
            <a:r>
              <a:rPr lang="en-US" sz="3200" dirty="0" smtClean="0"/>
              <a:t>)?			</a:t>
            </a:r>
            <a:r>
              <a:rPr lang="en-US" sz="3200" b="1" dirty="0" smtClean="0"/>
              <a:t>AVERAGE: 8.9</a:t>
            </a:r>
            <a:r>
              <a:rPr lang="en-US" sz="3200" dirty="0"/>
              <a:t/>
            </a:r>
            <a:br>
              <a:rPr lang="en-US" sz="3200" dirty="0"/>
            </a:br>
            <a:r>
              <a:rPr lang="en-US" sz="3200" dirty="0" smtClean="0"/>
              <a:t/>
            </a:r>
            <a:br>
              <a:rPr lang="en-US" sz="3200" dirty="0" smtClean="0"/>
            </a:br>
            <a:r>
              <a:rPr lang="en-US" sz="3200" dirty="0"/>
              <a:t>In the past year, about how many hours per week did you spend </a:t>
            </a:r>
            <a:r>
              <a:rPr lang="en-US" sz="3200" dirty="0" smtClean="0"/>
              <a:t>on Income-earning </a:t>
            </a:r>
            <a:r>
              <a:rPr lang="en-US" sz="3200" dirty="0"/>
              <a:t>work NOT related to your art</a:t>
            </a:r>
            <a:r>
              <a:rPr lang="en-US" sz="3200" dirty="0" smtClean="0"/>
              <a:t>?	</a:t>
            </a:r>
            <a:r>
              <a:rPr lang="en-US" sz="3200" b="1" dirty="0" smtClean="0"/>
              <a:t>AVERAGE: 28.2</a:t>
            </a:r>
            <a:r>
              <a:rPr lang="en-US" sz="3200" dirty="0"/>
              <a:t/>
            </a:r>
            <a:br>
              <a:rPr lang="en-US" sz="3200" dirty="0"/>
            </a:br>
            <a:r>
              <a:rPr lang="en-US" sz="3200" dirty="0"/>
              <a:t/>
            </a:r>
            <a:br>
              <a:rPr lang="en-US" sz="3200" dirty="0"/>
            </a:br>
            <a:r>
              <a:rPr lang="en-US" sz="3200" dirty="0" smtClean="0"/>
              <a:t/>
            </a:r>
            <a:br>
              <a:rPr lang="en-US" sz="3200" dirty="0" smtClean="0"/>
            </a:br>
            <a:r>
              <a:rPr lang="en-US" sz="3200" dirty="0" smtClean="0"/>
              <a:t>		</a:t>
            </a:r>
            <a:r>
              <a:rPr lang="en-US" sz="3200" b="1" u="sng" dirty="0" smtClean="0"/>
              <a:t>TOTAL AVERAGE WEEKLY WORK HOURS: 53.7</a:t>
            </a:r>
            <a:endParaRPr lang="en-US" sz="3200" b="1" u="sng" dirty="0"/>
          </a:p>
        </p:txBody>
      </p:sp>
    </p:spTree>
    <p:extLst>
      <p:ext uri="{BB962C8B-B14F-4D97-AF65-F5344CB8AC3E}">
        <p14:creationId xmlns:p14="http://schemas.microsoft.com/office/powerpoint/2010/main" val="1314441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905452"/>
            <a:ext cx="11984182" cy="5204402"/>
          </a:xfrm>
        </p:spPr>
        <p:txBody>
          <a:bodyPr anchor="t">
            <a:noAutofit/>
          </a:bodyPr>
          <a:lstStyle/>
          <a:p>
            <a:r>
              <a:rPr lang="en-US" sz="3200" dirty="0" smtClean="0"/>
              <a:t>In the past year, about how many hours per week did you spend making art?    							</a:t>
            </a:r>
            <a:r>
              <a:rPr lang="en-US" sz="3200" dirty="0" smtClean="0"/>
              <a:t>	</a:t>
            </a:r>
            <a:r>
              <a:rPr lang="en-US" sz="3200" b="1" dirty="0" smtClean="0"/>
              <a:t>AVERAGE</a:t>
            </a:r>
            <a:r>
              <a:rPr lang="en-US" sz="3200" b="1" dirty="0" smtClean="0"/>
              <a:t>: 16.6 </a:t>
            </a:r>
            <a:br>
              <a:rPr lang="en-US" sz="3200" b="1" dirty="0" smtClean="0"/>
            </a:br>
            <a:r>
              <a:rPr lang="en-US" sz="3200" b="1" dirty="0" smtClean="0"/>
              <a:t/>
            </a:r>
            <a:br>
              <a:rPr lang="en-US" sz="3200" b="1" dirty="0" smtClean="0"/>
            </a:br>
            <a:r>
              <a:rPr lang="en-US" sz="3200" b="1" dirty="0"/>
              <a:t/>
            </a:r>
            <a:br>
              <a:rPr lang="en-US" sz="3200" b="1" dirty="0"/>
            </a:br>
            <a:r>
              <a:rPr lang="en-US" sz="3200" dirty="0" smtClean="0"/>
              <a:t>Given </a:t>
            </a:r>
            <a:r>
              <a:rPr lang="en-US" sz="3200" dirty="0"/>
              <a:t>how your life is currently, how many hours per week </a:t>
            </a:r>
            <a:r>
              <a:rPr lang="en-US" sz="3200" dirty="0" smtClean="0"/>
              <a:t>would </a:t>
            </a:r>
            <a:r>
              <a:rPr lang="en-US" sz="3200" dirty="0"/>
              <a:t>y</a:t>
            </a:r>
            <a:r>
              <a:rPr lang="en-US" sz="3200" dirty="0" smtClean="0"/>
              <a:t>ou </a:t>
            </a:r>
            <a:r>
              <a:rPr lang="en-US" sz="3200" dirty="0"/>
              <a:t>like to spend making art</a:t>
            </a:r>
            <a:r>
              <a:rPr lang="en-US" sz="3200" dirty="0" smtClean="0"/>
              <a:t>?					</a:t>
            </a:r>
            <a:r>
              <a:rPr lang="en-US" sz="3200" b="1" dirty="0" smtClean="0"/>
              <a:t>AVERAGE: 28.8</a:t>
            </a: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t>
            </a:r>
            <a:r>
              <a:rPr lang="en-US" sz="3200" b="1" u="sng" dirty="0" smtClean="0"/>
              <a:t>DIFFERENCE BETWEEN </a:t>
            </a:r>
            <a:r>
              <a:rPr lang="en-US" sz="3200" b="1" u="sng" dirty="0" smtClean="0"/>
              <a:t>CURRENT AND DESIRED ART </a:t>
            </a:r>
            <a:r>
              <a:rPr lang="en-US" sz="3200" b="1" u="sng" dirty="0" smtClean="0"/>
              <a:t>TIME:</a:t>
            </a:r>
            <a:br>
              <a:rPr lang="en-US" sz="3200" b="1" u="sng" dirty="0" smtClean="0"/>
            </a:br>
            <a:r>
              <a:rPr lang="en-US" sz="3200" b="1" dirty="0" smtClean="0"/>
              <a:t>					</a:t>
            </a:r>
            <a:r>
              <a:rPr lang="en-US" sz="3200" b="1" u="sng" dirty="0" smtClean="0"/>
              <a:t>12.2 </a:t>
            </a:r>
            <a:r>
              <a:rPr lang="en-US" sz="3200" b="1" u="sng" dirty="0" err="1" smtClean="0"/>
              <a:t>hrs</a:t>
            </a:r>
            <a:r>
              <a:rPr lang="en-US" sz="3200" b="1" u="sng" dirty="0" smtClean="0"/>
              <a:t>/week</a:t>
            </a:r>
            <a:endParaRPr lang="en-US" sz="3200" b="1" u="sng" dirty="0"/>
          </a:p>
        </p:txBody>
      </p:sp>
    </p:spTree>
    <p:extLst>
      <p:ext uri="{BB962C8B-B14F-4D97-AF65-F5344CB8AC3E}">
        <p14:creationId xmlns:p14="http://schemas.microsoft.com/office/powerpoint/2010/main" val="19336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59" y="170729"/>
            <a:ext cx="10515600" cy="1325563"/>
          </a:xfrm>
        </p:spPr>
        <p:txBody>
          <a:bodyPr>
            <a:noAutofit/>
          </a:bodyPr>
          <a:lstStyle/>
          <a:p>
            <a:r>
              <a:rPr lang="en-US" sz="3200" dirty="0"/>
              <a:t>How balanced do you feel in these seven areas? Please </a:t>
            </a:r>
            <a:r>
              <a:rPr lang="en-US" sz="3200" dirty="0" smtClean="0"/>
              <a:t>rate </a:t>
            </a:r>
            <a:r>
              <a:rPr lang="en-US" sz="3200" dirty="0"/>
              <a:t>f</a:t>
            </a:r>
            <a:r>
              <a:rPr lang="en-US" sz="3200" dirty="0" smtClean="0"/>
              <a:t>rom </a:t>
            </a:r>
            <a:r>
              <a:rPr lang="en-US" sz="3200" dirty="0"/>
              <a:t>1 (Totally Out of Balance) to 10 (Perfectly Balanced).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565" y="1244379"/>
            <a:ext cx="8851838" cy="5613621"/>
          </a:xfrm>
        </p:spPr>
      </p:pic>
    </p:spTree>
    <p:extLst>
      <p:ext uri="{BB962C8B-B14F-4D97-AF65-F5344CB8AC3E}">
        <p14:creationId xmlns:p14="http://schemas.microsoft.com/office/powerpoint/2010/main" val="22711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a:xfrm>
            <a:off x="457201" y="1690688"/>
            <a:ext cx="11208326" cy="4876367"/>
          </a:xfrm>
        </p:spPr>
        <p:txBody>
          <a:bodyPr>
            <a:normAutofit fontScale="85000" lnSpcReduction="20000"/>
          </a:bodyPr>
          <a:lstStyle/>
          <a:p>
            <a:pPr marL="0" lvl="0" indent="0">
              <a:lnSpc>
                <a:spcPct val="100000"/>
              </a:lnSpc>
              <a:spcBef>
                <a:spcPts val="0"/>
              </a:spcBef>
              <a:buNone/>
            </a:pPr>
            <a:r>
              <a:rPr lang="en-US" b="1" dirty="0"/>
              <a:t>This is not an artist census or a comprehensive portrait of Baltimore artists. </a:t>
            </a:r>
            <a:r>
              <a:rPr lang="en-US" dirty="0"/>
              <a:t>The goal of our survey and focus group was to uncover actionable findings, things </a:t>
            </a:r>
            <a:r>
              <a:rPr lang="en-US" dirty="0" smtClean="0"/>
              <a:t>can </a:t>
            </a:r>
            <a:r>
              <a:rPr lang="en-US" dirty="0"/>
              <a:t>use to build new programs partnerships and networks. Our guiding question was: </a:t>
            </a:r>
            <a:r>
              <a:rPr lang="en-US" i="1" dirty="0"/>
              <a:t>How will this help us make better </a:t>
            </a:r>
            <a:r>
              <a:rPr lang="en-US" i="1" dirty="0" smtClean="0"/>
              <a:t>decisions?</a:t>
            </a:r>
          </a:p>
          <a:p>
            <a:pPr marL="0" lvl="0" indent="0">
              <a:lnSpc>
                <a:spcPct val="100000"/>
              </a:lnSpc>
              <a:spcBef>
                <a:spcPts val="0"/>
              </a:spcBef>
              <a:buNone/>
            </a:pPr>
            <a:endParaRPr lang="en-US" dirty="0" smtClean="0"/>
          </a:p>
          <a:p>
            <a:pPr marL="0" lvl="0" indent="0">
              <a:lnSpc>
                <a:spcPct val="100000"/>
              </a:lnSpc>
              <a:spcBef>
                <a:spcPts val="0"/>
              </a:spcBef>
              <a:buNone/>
            </a:pPr>
            <a:r>
              <a:rPr lang="en-US" b="1" dirty="0" smtClean="0"/>
              <a:t>This </a:t>
            </a:r>
            <a:r>
              <a:rPr lang="en-US" b="1" dirty="0"/>
              <a:t>was not a random sampling. </a:t>
            </a:r>
            <a:r>
              <a:rPr lang="en-US" dirty="0" smtClean="0"/>
              <a:t>For </a:t>
            </a:r>
            <a:r>
              <a:rPr lang="en-US" dirty="0"/>
              <a:t>this survey we used the “snowball” method to get responses: we invited artists in our networks to complete the survey and to share it with their networks. </a:t>
            </a:r>
            <a:r>
              <a:rPr lang="en-US" dirty="0" smtClean="0"/>
              <a:t>Most </a:t>
            </a:r>
            <a:r>
              <a:rPr lang="en-US" dirty="0"/>
              <a:t>respondents have a direct connection to or are one or two degrees removed from a professional development program like Artists </a:t>
            </a:r>
            <a:r>
              <a:rPr lang="en-US" dirty="0" smtClean="0"/>
              <a:t>U.</a:t>
            </a:r>
          </a:p>
          <a:p>
            <a:pPr marL="0" lvl="0" indent="0">
              <a:lnSpc>
                <a:spcPct val="100000"/>
              </a:lnSpc>
              <a:spcBef>
                <a:spcPts val="0"/>
              </a:spcBef>
              <a:buNone/>
            </a:pPr>
            <a:endParaRPr lang="en-US" dirty="0"/>
          </a:p>
          <a:p>
            <a:pPr marL="0" lvl="0" indent="0">
              <a:lnSpc>
                <a:spcPct val="100000"/>
              </a:lnSpc>
              <a:spcBef>
                <a:spcPts val="0"/>
              </a:spcBef>
              <a:buNone/>
            </a:pPr>
            <a:r>
              <a:rPr lang="en-US" b="1" dirty="0" smtClean="0"/>
              <a:t>It’s </a:t>
            </a:r>
            <a:r>
              <a:rPr lang="en-US" b="1" dirty="0"/>
              <a:t>important to be cautious when reducing artists’ lives and experiences to a collection of statistics. </a:t>
            </a:r>
            <a:r>
              <a:rPr lang="en-US" dirty="0"/>
              <a:t>Numbers can be useful in uncovering trends and tendencies but they can also mask complexities within a group or even within one artist. W</a:t>
            </a:r>
            <a:r>
              <a:rPr lang="en-US" dirty="0" smtClean="0"/>
              <a:t>e </a:t>
            </a:r>
            <a:r>
              <a:rPr lang="en-US" dirty="0"/>
              <a:t>in Artists U continue to ground our understandings in the lived experiences and testimony of the artists we work with. We believe data is useful only in the context of embodied connections and community.</a:t>
            </a:r>
          </a:p>
        </p:txBody>
      </p:sp>
    </p:spTree>
    <p:extLst>
      <p:ext uri="{BB962C8B-B14F-4D97-AF65-F5344CB8AC3E}">
        <p14:creationId xmlns:p14="http://schemas.microsoft.com/office/powerpoint/2010/main" val="782186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76293"/>
          </a:xfrm>
        </p:spPr>
        <p:txBody>
          <a:bodyPr>
            <a:noAutofit/>
          </a:bodyPr>
          <a:lstStyle/>
          <a:p>
            <a:r>
              <a:rPr lang="en-US" sz="3200" dirty="0"/>
              <a:t>How in control do you feel of the business work of your art life</a:t>
            </a:r>
            <a:br>
              <a:rPr lang="en-US" sz="3200" dirty="0"/>
            </a:br>
            <a:r>
              <a:rPr lang="en-US" sz="3200" dirty="0"/>
              <a:t>(promoting your work, writing grants, getting gigs, </a:t>
            </a:r>
            <a:r>
              <a:rPr lang="en-US" sz="3200" dirty="0" err="1"/>
              <a:t>etc</a:t>
            </a:r>
            <a:r>
              <a:rPr lang="en-US" sz="3200" dirty="0"/>
              <a:t>)? R</a:t>
            </a:r>
            <a:r>
              <a:rPr lang="en-US" sz="3200" dirty="0" smtClean="0"/>
              <a:t>ate </a:t>
            </a:r>
            <a:r>
              <a:rPr lang="en-US" sz="3200" dirty="0"/>
              <a:t>from 1 (Completely Out of Control) to 10, (Completely in Control).</a:t>
            </a:r>
            <a:br>
              <a:rPr lang="en-US" sz="3200" dirty="0"/>
            </a:b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072" y="2525508"/>
            <a:ext cx="6925056" cy="3145536"/>
          </a:xfrm>
        </p:spPr>
      </p:pic>
      <p:sp>
        <p:nvSpPr>
          <p:cNvPr id="7" name="TextBox 6"/>
          <p:cNvSpPr txBox="1"/>
          <p:nvPr/>
        </p:nvSpPr>
        <p:spPr>
          <a:xfrm>
            <a:off x="9372599" y="3708906"/>
            <a:ext cx="2590801" cy="584775"/>
          </a:xfrm>
          <a:prstGeom prst="rect">
            <a:avLst/>
          </a:prstGeom>
          <a:noFill/>
        </p:spPr>
        <p:txBody>
          <a:bodyPr wrap="square" rtlCol="0">
            <a:spAutoFit/>
          </a:bodyPr>
          <a:lstStyle/>
          <a:p>
            <a:r>
              <a:rPr lang="en-US" sz="3200" b="1" dirty="0" smtClean="0"/>
              <a:t>Average: 5.19</a:t>
            </a:r>
            <a:endParaRPr lang="en-US" sz="3200" b="1" dirty="0"/>
          </a:p>
        </p:txBody>
      </p:sp>
    </p:spTree>
    <p:extLst>
      <p:ext uri="{BB962C8B-B14F-4D97-AF65-F5344CB8AC3E}">
        <p14:creationId xmlns:p14="http://schemas.microsoft.com/office/powerpoint/2010/main" val="102670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67239"/>
          </a:xfrm>
        </p:spPr>
        <p:txBody>
          <a:bodyPr>
            <a:normAutofit fontScale="90000"/>
          </a:bodyPr>
          <a:lstStyle/>
          <a:p>
            <a:r>
              <a:rPr lang="en-US" dirty="0"/>
              <a:t>Overall, how balanced do you feel your life is in terms of work, personal life, art, and time off? Please slide to rate from 1 (Completely out of Balance) to 10 (Completely Balanced).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228" y="2632364"/>
            <a:ext cx="6595872" cy="3108960"/>
          </a:xfrm>
        </p:spPr>
      </p:pic>
      <p:sp>
        <p:nvSpPr>
          <p:cNvPr id="5" name="TextBox 4"/>
          <p:cNvSpPr txBox="1"/>
          <p:nvPr/>
        </p:nvSpPr>
        <p:spPr>
          <a:xfrm>
            <a:off x="8970818" y="3602069"/>
            <a:ext cx="3221182" cy="584775"/>
          </a:xfrm>
          <a:prstGeom prst="rect">
            <a:avLst/>
          </a:prstGeom>
          <a:noFill/>
        </p:spPr>
        <p:txBody>
          <a:bodyPr wrap="square" rtlCol="0">
            <a:spAutoFit/>
          </a:bodyPr>
          <a:lstStyle/>
          <a:p>
            <a:r>
              <a:rPr lang="en-US" sz="3200" b="1" dirty="0" smtClean="0"/>
              <a:t>AVERAGE: 5.32</a:t>
            </a:r>
            <a:endParaRPr lang="en-US" sz="3200" b="1" dirty="0"/>
          </a:p>
        </p:txBody>
      </p:sp>
    </p:spTree>
    <p:extLst>
      <p:ext uri="{BB962C8B-B14F-4D97-AF65-F5344CB8AC3E}">
        <p14:creationId xmlns:p14="http://schemas.microsoft.com/office/powerpoint/2010/main" val="859395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8" y="2664979"/>
            <a:ext cx="4336471" cy="1325563"/>
          </a:xfrm>
        </p:spPr>
        <p:txBody>
          <a:bodyPr>
            <a:noAutofit/>
          </a:bodyPr>
          <a:lstStyle/>
          <a:p>
            <a:r>
              <a:rPr lang="en-US" sz="3200" dirty="0"/>
              <a:t>In the last year, where did you get funds and other resources to support your artistic </a:t>
            </a:r>
            <a:r>
              <a:rPr lang="en-US" sz="3200" dirty="0" smtClean="0"/>
              <a:t>projects?</a:t>
            </a:r>
            <a:br>
              <a:rPr lang="en-US" sz="3200" dirty="0" smtClean="0"/>
            </a:br>
            <a:r>
              <a:rPr lang="en-US" sz="3200" dirty="0" smtClean="0"/>
              <a:t>Check </a:t>
            </a:r>
            <a:r>
              <a:rPr lang="en-US" sz="3200" dirty="0"/>
              <a:t>all that apply.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9709" y="-107377"/>
            <a:ext cx="7840366" cy="6965377"/>
          </a:xfrm>
        </p:spPr>
      </p:pic>
    </p:spTree>
    <p:extLst>
      <p:ext uri="{BB962C8B-B14F-4D97-AF65-F5344CB8AC3E}">
        <p14:creationId xmlns:p14="http://schemas.microsoft.com/office/powerpoint/2010/main" val="1349245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Have you been funded by a foundation or public agency from outside of the Baltimore region?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947" y="1828799"/>
            <a:ext cx="11433645" cy="4752109"/>
          </a:xfrm>
        </p:spPr>
      </p:pic>
    </p:spTree>
    <p:extLst>
      <p:ext uri="{BB962C8B-B14F-4D97-AF65-F5344CB8AC3E}">
        <p14:creationId xmlns:p14="http://schemas.microsoft.com/office/powerpoint/2010/main" val="148725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find that grant funding is available fairly and equitably to everyone in the Baltimore region?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353" y="1896038"/>
            <a:ext cx="11109582" cy="4864980"/>
          </a:xfrm>
        </p:spPr>
      </p:pic>
    </p:spTree>
    <p:extLst>
      <p:ext uri="{BB962C8B-B14F-4D97-AF65-F5344CB8AC3E}">
        <p14:creationId xmlns:p14="http://schemas.microsoft.com/office/powerpoint/2010/main" val="175244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4871"/>
            <a:ext cx="4946073" cy="1325563"/>
          </a:xfrm>
        </p:spPr>
        <p:txBody>
          <a:bodyPr>
            <a:noAutofit/>
          </a:bodyPr>
          <a:lstStyle/>
          <a:p>
            <a:r>
              <a:rPr lang="en-US" sz="3200" dirty="0"/>
              <a:t>How did you, or do you, learn to make art? </a:t>
            </a:r>
            <a:r>
              <a:rPr lang="en-US" sz="3200" dirty="0" smtClean="0"/>
              <a:t/>
            </a:r>
            <a:br>
              <a:rPr lang="en-US" sz="3200" dirty="0" smtClean="0"/>
            </a:br>
            <a:r>
              <a:rPr lang="en-US" sz="3200" dirty="0" smtClean="0"/>
              <a:t>Check </a:t>
            </a:r>
            <a:r>
              <a:rPr lang="en-US" sz="3200" dirty="0"/>
              <a:t>all that apply.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2509" y="-169278"/>
            <a:ext cx="7840561" cy="7027278"/>
          </a:xfrm>
        </p:spPr>
      </p:pic>
    </p:spTree>
    <p:extLst>
      <p:ext uri="{BB962C8B-B14F-4D97-AF65-F5344CB8AC3E}">
        <p14:creationId xmlns:p14="http://schemas.microsoft.com/office/powerpoint/2010/main" val="1173294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90906"/>
            <a:ext cx="4918364" cy="1325563"/>
          </a:xfrm>
        </p:spPr>
        <p:txBody>
          <a:bodyPr>
            <a:normAutofit fontScale="90000"/>
          </a:bodyPr>
          <a:lstStyle/>
          <a:p>
            <a:r>
              <a:rPr lang="en-US" sz="3200" dirty="0"/>
              <a:t>Have you taken part in any of these Baltimore professional development </a:t>
            </a:r>
            <a:r>
              <a:rPr lang="en-US" sz="3200" dirty="0" smtClean="0"/>
              <a:t>trainings?</a:t>
            </a:r>
            <a:br>
              <a:rPr lang="en-US" sz="3200" dirty="0" smtClean="0"/>
            </a:br>
            <a:r>
              <a:rPr lang="en-US" sz="3200" dirty="0" smtClean="0"/>
              <a:t>Check </a:t>
            </a:r>
            <a:r>
              <a:rPr lang="en-US" sz="3200" dirty="0"/>
              <a:t>all that apply.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5168" y="0"/>
            <a:ext cx="7159741" cy="6949847"/>
          </a:xfrm>
        </p:spPr>
      </p:pic>
    </p:spTree>
    <p:extLst>
      <p:ext uri="{BB962C8B-B14F-4D97-AF65-F5344CB8AC3E}">
        <p14:creationId xmlns:p14="http://schemas.microsoft.com/office/powerpoint/2010/main" val="1357831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890"/>
            <a:ext cx="10397836" cy="1325563"/>
          </a:xfrm>
        </p:spPr>
        <p:txBody>
          <a:bodyPr>
            <a:noAutofit/>
          </a:bodyPr>
          <a:lstStyle/>
          <a:p>
            <a:r>
              <a:rPr lang="en-US" sz="3200" dirty="0"/>
              <a:t>How have you learned about making a life as an artist (earning money, putting your art out in the world, finding opportunities, etc.)?  Check all that apply.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707" y="1584453"/>
            <a:ext cx="8113148" cy="5273547"/>
          </a:xfrm>
        </p:spPr>
      </p:pic>
    </p:spTree>
    <p:extLst>
      <p:ext uri="{BB962C8B-B14F-4D97-AF65-F5344CB8AC3E}">
        <p14:creationId xmlns:p14="http://schemas.microsoft.com/office/powerpoint/2010/main" val="1911459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had training as an artist, did you get any professional development, that is, education about making a life as an artist</a:t>
            </a:r>
            <a:r>
              <a:rPr lang="en-US" sz="3200" dirty="0" smtClean="0"/>
              <a:t>? Rate from </a:t>
            </a:r>
            <a:r>
              <a:rPr lang="en-US" sz="3200" dirty="0"/>
              <a:t>1 (None) to 10 ( A Lot).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879" y="2409129"/>
            <a:ext cx="8864333" cy="4047089"/>
          </a:xfrm>
        </p:spPr>
      </p:pic>
      <p:sp>
        <p:nvSpPr>
          <p:cNvPr id="5" name="TextBox 4"/>
          <p:cNvSpPr txBox="1"/>
          <p:nvPr/>
        </p:nvSpPr>
        <p:spPr>
          <a:xfrm>
            <a:off x="9213273" y="3657600"/>
            <a:ext cx="3075709" cy="584775"/>
          </a:xfrm>
          <a:prstGeom prst="rect">
            <a:avLst/>
          </a:prstGeom>
          <a:noFill/>
        </p:spPr>
        <p:txBody>
          <a:bodyPr wrap="square" rtlCol="0">
            <a:spAutoFit/>
          </a:bodyPr>
          <a:lstStyle/>
          <a:p>
            <a:r>
              <a:rPr lang="en-US" sz="3200" dirty="0" smtClean="0"/>
              <a:t>AVERAGE: 3.73</a:t>
            </a:r>
            <a:endParaRPr lang="en-US" sz="3200" dirty="0"/>
          </a:p>
        </p:txBody>
      </p:sp>
    </p:spTree>
    <p:extLst>
      <p:ext uri="{BB962C8B-B14F-4D97-AF65-F5344CB8AC3E}">
        <p14:creationId xmlns:p14="http://schemas.microsoft.com/office/powerpoint/2010/main" val="201732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Overall, how in control of your finances do you </a:t>
            </a:r>
            <a:r>
              <a:rPr lang="en-US" sz="3200" dirty="0" smtClean="0"/>
              <a:t>feel?</a:t>
            </a:r>
            <a:br>
              <a:rPr lang="en-US" sz="3200" dirty="0" smtClean="0"/>
            </a:br>
            <a:r>
              <a:rPr lang="en-US" sz="3200" dirty="0" smtClean="0"/>
              <a:t>Rate from </a:t>
            </a:r>
            <a:r>
              <a:rPr lang="en-US" sz="3200" dirty="0"/>
              <a:t>1 (Entirely Out of Control) to 10 (Entirely in Control).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56509"/>
            <a:ext cx="9425169" cy="4516582"/>
          </a:xfrm>
        </p:spPr>
      </p:pic>
      <p:sp>
        <p:nvSpPr>
          <p:cNvPr id="5" name="TextBox 4"/>
          <p:cNvSpPr txBox="1"/>
          <p:nvPr/>
        </p:nvSpPr>
        <p:spPr>
          <a:xfrm>
            <a:off x="8825346" y="3629891"/>
            <a:ext cx="2840182" cy="584775"/>
          </a:xfrm>
          <a:prstGeom prst="rect">
            <a:avLst/>
          </a:prstGeom>
          <a:noFill/>
        </p:spPr>
        <p:txBody>
          <a:bodyPr wrap="square" rtlCol="0">
            <a:spAutoFit/>
          </a:bodyPr>
          <a:lstStyle/>
          <a:p>
            <a:r>
              <a:rPr lang="en-US" sz="3200" b="1" dirty="0" smtClean="0"/>
              <a:t>AVERAGE 6.22</a:t>
            </a:r>
            <a:endParaRPr lang="en-US" sz="3200" b="1" dirty="0"/>
          </a:p>
        </p:txBody>
      </p:sp>
    </p:spTree>
    <p:extLst>
      <p:ext uri="{BB962C8B-B14F-4D97-AF65-F5344CB8AC3E}">
        <p14:creationId xmlns:p14="http://schemas.microsoft.com/office/powerpoint/2010/main" val="179209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73145" cy="826366"/>
          </a:xfrm>
        </p:spPr>
        <p:txBody>
          <a:bodyPr>
            <a:normAutofit/>
          </a:bodyPr>
          <a:lstStyle/>
          <a:p>
            <a:r>
              <a:rPr lang="en-US" sz="3200" dirty="0" smtClean="0"/>
              <a:t>I am</a:t>
            </a:r>
            <a:r>
              <a:rPr lang="mr-IN" sz="3200" dirty="0" smtClean="0"/>
              <a:t>…</a:t>
            </a:r>
            <a:r>
              <a:rPr lang="en-US" sz="3200" dirty="0" smtClean="0"/>
              <a:t>. Check all that apply.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327" y="1261280"/>
            <a:ext cx="7470970" cy="5596720"/>
          </a:xfrm>
        </p:spPr>
      </p:pic>
    </p:spTree>
    <p:extLst>
      <p:ext uri="{BB962C8B-B14F-4D97-AF65-F5344CB8AC3E}">
        <p14:creationId xmlns:p14="http://schemas.microsoft.com/office/powerpoint/2010/main" val="973166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 y="1902980"/>
            <a:ext cx="5354782" cy="1325563"/>
          </a:xfrm>
        </p:spPr>
        <p:txBody>
          <a:bodyPr/>
          <a:lstStyle/>
          <a:p>
            <a:r>
              <a:rPr lang="en-US" dirty="0" smtClean="0"/>
              <a:t>What is your zip code?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2038" y="62860"/>
            <a:ext cx="5889744" cy="6795140"/>
          </a:xfrm>
        </p:spPr>
      </p:pic>
      <p:sp>
        <p:nvSpPr>
          <p:cNvPr id="5" name="TextBox 4"/>
          <p:cNvSpPr txBox="1"/>
          <p:nvPr/>
        </p:nvSpPr>
        <p:spPr>
          <a:xfrm>
            <a:off x="571499" y="3228543"/>
            <a:ext cx="4835237" cy="2246769"/>
          </a:xfrm>
          <a:prstGeom prst="rect">
            <a:avLst/>
          </a:prstGeom>
          <a:noFill/>
        </p:spPr>
        <p:txBody>
          <a:bodyPr wrap="square" rtlCol="0">
            <a:spAutoFit/>
          </a:bodyPr>
          <a:lstStyle/>
          <a:p>
            <a:r>
              <a:rPr lang="en-US" sz="2800" dirty="0" smtClean="0"/>
              <a:t>341 artists shared their zip code. 294 of those were in Baltimore City. This chart maps the number of responses from Baltimore City zip codes.</a:t>
            </a:r>
            <a:endParaRPr lang="en-US" sz="2800" dirty="0"/>
          </a:p>
        </p:txBody>
      </p:sp>
    </p:spTree>
    <p:extLst>
      <p:ext uri="{BB962C8B-B14F-4D97-AF65-F5344CB8AC3E}">
        <p14:creationId xmlns:p14="http://schemas.microsoft.com/office/powerpoint/2010/main" val="5260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Which broad category is currently the main focus of your work? Please choose one.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165" y="1537855"/>
            <a:ext cx="8399348" cy="5140036"/>
          </a:xfrm>
        </p:spPr>
      </p:pic>
    </p:spTree>
    <p:extLst>
      <p:ext uri="{BB962C8B-B14F-4D97-AF65-F5344CB8AC3E}">
        <p14:creationId xmlns:p14="http://schemas.microsoft.com/office/powerpoint/2010/main" val="187091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5" y="2150145"/>
            <a:ext cx="4479409" cy="1408257"/>
          </a:xfrm>
        </p:spPr>
        <p:txBody>
          <a:bodyPr>
            <a:noAutofit/>
          </a:bodyPr>
          <a:lstStyle/>
          <a:p>
            <a:r>
              <a:rPr lang="en-US" sz="3200" dirty="0" smtClean="0"/>
              <a:t>What artistic discipline(s) do you currently work in? Check all that apply.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7227" y="254289"/>
            <a:ext cx="7019864" cy="6376741"/>
          </a:xfrm>
        </p:spPr>
      </p:pic>
    </p:spTree>
    <p:extLst>
      <p:ext uri="{BB962C8B-B14F-4D97-AF65-F5344CB8AC3E}">
        <p14:creationId xmlns:p14="http://schemas.microsoft.com/office/powerpoint/2010/main" val="96435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8581"/>
            <a:ext cx="5070764" cy="3338945"/>
          </a:xfrm>
        </p:spPr>
        <p:txBody>
          <a:bodyPr>
            <a:noAutofit/>
          </a:bodyPr>
          <a:lstStyle/>
          <a:p>
            <a:r>
              <a:rPr lang="en-US" sz="3200" dirty="0"/>
              <a:t>How do you define success in terms of </a:t>
            </a:r>
            <a:r>
              <a:rPr lang="en-US" sz="3200" dirty="0" smtClean="0"/>
              <a:t>AUDIENCE? What </a:t>
            </a:r>
            <a:r>
              <a:rPr lang="en-US" sz="3200" dirty="0"/>
              <a:t>do </a:t>
            </a:r>
            <a:r>
              <a:rPr lang="en-US" sz="3200" dirty="0" smtClean="0"/>
              <a:t>you want </a:t>
            </a:r>
            <a:r>
              <a:rPr lang="en-US" sz="3200" dirty="0"/>
              <a:t>your art to </a:t>
            </a:r>
            <a:r>
              <a:rPr lang="en-US" sz="3200" dirty="0" smtClean="0"/>
              <a:t>do?</a:t>
            </a:r>
            <a:br>
              <a:rPr lang="en-US" sz="3200" dirty="0" smtClean="0"/>
            </a:br>
            <a:r>
              <a:rPr lang="en-US" sz="3200" dirty="0" smtClean="0"/>
              <a:t>What </a:t>
            </a:r>
            <a:r>
              <a:rPr lang="en-US" sz="3200" dirty="0"/>
              <a:t>impact matters to </a:t>
            </a:r>
            <a:r>
              <a:rPr lang="en-US" sz="3200" dirty="0" smtClean="0"/>
              <a:t>you?</a:t>
            </a:r>
            <a:br>
              <a:rPr lang="en-US" sz="3200" dirty="0" smtClean="0"/>
            </a:br>
            <a:r>
              <a:rPr lang="en-US" sz="3200" dirty="0" smtClean="0"/>
              <a:t>Rate from </a:t>
            </a:r>
            <a:r>
              <a:rPr lang="en-US" sz="3200" dirty="0"/>
              <a:t>1 (Unimportant to Me) to 5 (Extremely Important to Me).</a:t>
            </a:r>
            <a:br>
              <a:rPr lang="en-US" sz="3200" dirty="0"/>
            </a:b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0764" y="0"/>
            <a:ext cx="7276147" cy="6870416"/>
          </a:xfrm>
        </p:spPr>
      </p:pic>
    </p:spTree>
    <p:extLst>
      <p:ext uri="{BB962C8B-B14F-4D97-AF65-F5344CB8AC3E}">
        <p14:creationId xmlns:p14="http://schemas.microsoft.com/office/powerpoint/2010/main" val="89625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 you define success in terms of COMMUNITY and</a:t>
            </a:r>
            <a:br>
              <a:rPr lang="en-US" sz="3200" dirty="0"/>
            </a:br>
            <a:r>
              <a:rPr lang="en-US" sz="3200" dirty="0"/>
              <a:t>TRADITION? What impact matters to you?</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3260" y="1690688"/>
            <a:ext cx="8830540" cy="4789445"/>
          </a:xfrm>
        </p:spPr>
      </p:pic>
    </p:spTree>
    <p:extLst>
      <p:ext uri="{BB962C8B-B14F-4D97-AF65-F5344CB8AC3E}">
        <p14:creationId xmlns:p14="http://schemas.microsoft.com/office/powerpoint/2010/main" val="206608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7162"/>
            <a:ext cx="4599709" cy="1325563"/>
          </a:xfrm>
        </p:spPr>
        <p:txBody>
          <a:bodyPr>
            <a:noAutofit/>
          </a:bodyPr>
          <a:lstStyle/>
          <a:p>
            <a:r>
              <a:rPr lang="en-US" sz="3200" dirty="0"/>
              <a:t>How do you define success in terms of DISCUSSION? What </a:t>
            </a:r>
            <a:r>
              <a:rPr lang="en-US" sz="3200" dirty="0" smtClean="0"/>
              <a:t>impact matters </a:t>
            </a:r>
            <a:r>
              <a:rPr lang="en-US" sz="3200" dirty="0"/>
              <a:t>to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727" y="471056"/>
            <a:ext cx="7841674" cy="5660709"/>
          </a:xfrm>
        </p:spPr>
      </p:pic>
    </p:spTree>
    <p:extLst>
      <p:ext uri="{BB962C8B-B14F-4D97-AF65-F5344CB8AC3E}">
        <p14:creationId xmlns:p14="http://schemas.microsoft.com/office/powerpoint/2010/main" val="2072935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1103</Words>
  <Application>Microsoft Macintosh PowerPoint</Application>
  <PresentationFormat>Widescreen</PresentationFormat>
  <Paragraphs>67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Calibri Light</vt:lpstr>
      <vt:lpstr>Mangal</vt:lpstr>
      <vt:lpstr>Arial</vt:lpstr>
      <vt:lpstr>Office Theme</vt:lpstr>
      <vt:lpstr>Baltimore Next Steps Survey Data</vt:lpstr>
      <vt:lpstr>Background</vt:lpstr>
      <vt:lpstr>Caveats</vt:lpstr>
      <vt:lpstr>I am…. Check all that apply.</vt:lpstr>
      <vt:lpstr>Which broad category is currently the main focus of your work? Please choose one.</vt:lpstr>
      <vt:lpstr>What artistic discipline(s) do you currently work in? Check all that apply.</vt:lpstr>
      <vt:lpstr>How do you define success in terms of AUDIENCE? What do you want your art to do? What impact matters to you? Rate from 1 (Unimportant to Me) to 5 (Extremely Important to Me). </vt:lpstr>
      <vt:lpstr>How do you define success in terms of COMMUNITY and TRADITION? What impact matters to you? </vt:lpstr>
      <vt:lpstr>How do you define success in terms of DISCUSSION? What impact matters to you?</vt:lpstr>
      <vt:lpstr>How do you define success in terms of PRACTICE? What impact matters to you? </vt:lpstr>
      <vt:lpstr>Are you succeeding on your own terms? Rate from 1 (I am not having any impact or success that matters to me) to 10 (I consistently achieve impact or success that matters to me). </vt:lpstr>
      <vt:lpstr>What else would you like to do? Check your preference for each item.</vt:lpstr>
      <vt:lpstr>Do you find the broader community of Baltimore artists supportive and welcoming? Rate from 1 (Entirely Unsupportive) to 10 (Entirely Supportive). </vt:lpstr>
      <vt:lpstr>Overall, do you find Baltimore arts organizations supportive and welcoming? Rate from 1 (Entirely Unsupportive) to 10 (Entirely Supportive). </vt:lpstr>
      <vt:lpstr>Do you feel optimistic about your future as an artist in the Baltimore region? Rate from 1 (Completely Pessimistic) to 10 (Completely Optimistic). </vt:lpstr>
      <vt:lpstr>How often do you share your work beyond Baltimore? </vt:lpstr>
      <vt:lpstr>What skills do you want to learn or strengthen? Rate each of the following from 1 (No Interest) to 5 (Urgent Interest). </vt:lpstr>
      <vt:lpstr>Who do you want to add to your network, your circle of support? Check all that apply. </vt:lpstr>
      <vt:lpstr>“I could have more impact and deepen my work if I had _________.” A huge pile of money? Yes, we agree. What else? Choose 3 items that would have the biggest impact. </vt:lpstr>
      <vt:lpstr>What is the highest level of education you have received?</vt:lpstr>
      <vt:lpstr>Are you living with a physical or cognitive challenge / disability?</vt:lpstr>
      <vt:lpstr>How many years have you called the Baltimore region home?</vt:lpstr>
      <vt:lpstr>How do you make a living? Please include both artistic work and work not related to your art. Check all that</vt:lpstr>
      <vt:lpstr>Not including teaching art, about how much of your annual individual income do you make from your artistic practice (including selling work, commissions, grants and fellowships, touring, royalties)? </vt:lpstr>
      <vt:lpstr>About how much of your annual individual income do you make from teaching art?</vt:lpstr>
      <vt:lpstr>Many artists seek out ways to live and work affordably, using community, barter, and trade. Which of the following have you done in the past year? Check all that apply. </vt:lpstr>
      <vt:lpstr>In the past year, about how many hours per week did you spend making art?           AVERAGE: 16.6  In the past year, about how many hours per week did you spend working on the business work of your art life (promoting your work, writing grants, getting gigs, etc)?   AVERAGE: 8.9  In the past year, about how many hours per week did you spend on Income-earning work NOT related to your art? AVERAGE: 28.2     TOTAL AVERAGE WEEKLY WORK HOURS: 53.7</vt:lpstr>
      <vt:lpstr>In the past year, about how many hours per week did you spend making art?            AVERAGE: 16.6    Given how your life is currently, how many hours per week would you like to spend making art?     AVERAGE: 28.8    DIFFERENCE BETWEEN CURRENT AND DESIRED ART TIME:      12.2 hrs/week</vt:lpstr>
      <vt:lpstr>How balanced do you feel in these seven areas? Please rate from 1 (Totally Out of Balance) to 10 (Perfectly Balanced).</vt:lpstr>
      <vt:lpstr>How in control do you feel of the business work of your art life (promoting your work, writing grants, getting gigs, etc)? Rate from 1 (Completely Out of Control) to 10, (Completely in Control). </vt:lpstr>
      <vt:lpstr>Overall, how balanced do you feel your life is in terms of work, personal life, art, and time off? Please slide to rate from 1 (Completely out of Balance) to 10 (Completely Balanced).</vt:lpstr>
      <vt:lpstr>In the last year, where did you get funds and other resources to support your artistic projects? Check all that apply.</vt:lpstr>
      <vt:lpstr>Have you been funded by a foundation or public agency from outside of the Baltimore region?</vt:lpstr>
      <vt:lpstr>Do you find that grant funding is available fairly and equitably to everyone in the Baltimore region?</vt:lpstr>
      <vt:lpstr>How did you, or do you, learn to make art?  Check all that apply.</vt:lpstr>
      <vt:lpstr>Have you taken part in any of these Baltimore professional development trainings? Check all that apply.</vt:lpstr>
      <vt:lpstr>How have you learned about making a life as an artist (earning money, putting your art out in the world, finding opportunities, etc.)?  Check all that apply.</vt:lpstr>
      <vt:lpstr>If you had training as an artist, did you get any professional development, that is, education about making a life as an artist? Rate from 1 (None) to 10 ( A Lot).</vt:lpstr>
      <vt:lpstr>Overall, how in control of your finances do you feel? Rate from 1 (Entirely Out of Control) to 10 (Entirely in Control).</vt:lpstr>
      <vt:lpstr>What is your zip code?</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dc:creator>
  <cp:lastModifiedBy>andrew s</cp:lastModifiedBy>
  <cp:revision>31</cp:revision>
  <dcterms:created xsi:type="dcterms:W3CDTF">2019-02-25T20:20:08Z</dcterms:created>
  <dcterms:modified xsi:type="dcterms:W3CDTF">2019-03-05T21:29:24Z</dcterms:modified>
</cp:coreProperties>
</file>